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3" r:id="rId15"/>
    <p:sldId id="274" r:id="rId16"/>
    <p:sldId id="275" r:id="rId17"/>
    <p:sldId id="259" r:id="rId18"/>
    <p:sldId id="276" r:id="rId19"/>
    <p:sldId id="277" r:id="rId20"/>
    <p:sldId id="278" r:id="rId21"/>
    <p:sldId id="262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840159-E8D6-445D-8CAC-0672249D09C7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178315-D0A9-4942-BDF5-54C94E6C5D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80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B54A2-F145-DA7A-D785-B2C5695FA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26A17F-A4F7-F0C9-4629-73964238A0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A0C5D1-B2B8-25A8-9D01-31CB8C0F5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0A34F-6444-2BB8-6D95-BD72FACAF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8F4065-21A8-EB62-3B70-C82C38AD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04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48924-9E10-DD33-AD9E-09EB1D121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FB3FE-F648-933B-8726-009CED976C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8EC7C6-786E-34A5-2809-38A805BCF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95C4B-6E4E-3B4D-FC6D-222196B88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C1128-D1EF-6CC2-B76F-28123DE09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85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76F2B71-9F03-AF65-053F-74BBDCB4C29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E94F4-ED38-B557-EC80-EA413CADA1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DE0D2-A313-5E79-F23F-EFF1A81E5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3FB6A-FF57-D260-12C7-25A7E7233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01377-040E-217C-59DF-9BAEE3C86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24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092F4-D37E-B432-50DF-21F78BA4E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461A36-C48E-C071-5CF9-3D6B805E79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B520DB-D981-8F9B-398C-303EC72E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9CF0F-EDED-1C60-5E24-24A579F45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465BF-A554-EF64-3E10-36FECF4C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35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4D1A8-13E7-975C-97F4-7092E0ABA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E2725-1C3E-1C33-2BD8-F9C49B37A9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F70F5-48E3-58F3-375B-A6B7ABD11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531AF-93FA-14BF-1965-1D36B15EA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B92C6-BDCD-1ECE-59EA-5CC94F311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6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AB089-31EB-BF7E-CB8D-1EB598E8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08AA2A-A7F0-8156-E23E-C4577A89C3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302132-FDC7-2AB6-C7EF-09DAD0F8E6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1957A8-8E89-10F9-07C2-23D0FCFF7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3D017B-9E29-3367-D9D1-0DD206FA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DB22EE-16DA-314B-2388-5D554A828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44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4FC58-274F-3AF0-07A9-1B7A543F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3440E6-FC53-EA02-E01E-B5EF85CBC8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27796B-4B85-21FB-F2C9-DB26A6BBED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0B2285-2A6B-309D-E778-81626685AA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8317D8-1F1D-E760-F6CD-CCC7FD367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84DCB9-84D5-449E-342C-BA0D1DBF3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54B94A-C26F-E32E-E297-7A2698C2A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956F2-2132-16B2-D7F6-6D903144C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668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27310-8000-5FE7-39D8-29E4D5A91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D86CD0-6B4C-D921-DF1E-DDEB3B5E2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7C3ACE-26F9-C4BD-52A1-FC90CABB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897EAF-EFF3-E649-B39C-2CF2D651D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705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8C9B98-2301-D531-AE89-396C9342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4EA7E-DBBE-1551-9945-39477B637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B8BB0D-904C-63FD-BF4B-F11640F2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2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71238-B20E-1B2D-7D1C-CAC88179A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37228-8AE2-BE23-01BB-E85B5F20A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82843A-793F-6470-1976-D7011C38F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9A73D-F0CF-5D8D-F753-93FF57642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D22DD-048C-7CDF-5FB6-90748F646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1F885-8C0C-7C66-742C-9A33D6B2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325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8565A-5BDF-D5AC-5423-AA5DC0487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B2A1BA-63C2-8F22-3EEE-DCC8A439CE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C80D3C-1816-5788-55AD-6D341596C5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0583B2-FB93-B6D9-CA67-ED678BFAE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2ADD2E-9162-0442-A32C-85B8609B2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B93AF-4650-B5D0-BD0D-A58446099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34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0C76E1-44C9-B6B5-A096-89DD9D9E4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F1B17-E8DE-E5FA-E350-A0FA5D80FD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054D7-5FEA-0F2F-DD53-1380A7A19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F07FF-0F10-4F68-8B50-6CB0366A6478}" type="datetimeFigureOut">
              <a:rPr lang="en-US" smtClean="0"/>
              <a:t>10/21/2022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34BCA8-21A6-6F5E-C777-B0C24B63AA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D42E8-9AB8-8D13-4EA9-08657E20C6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7B413-1FDB-4327-A3A0-70E5005139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132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opencv.org/3.4/d4/d15/group__videoio__flags__base.html#gaeb8dd9c89c10a5c63c139bf7c4f5704d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261C-8E38-6216-7E75-3B9478B220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OpenCV Basics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F7F7FC-6E3A-B8B2-2351-FC4E11DA1C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9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5">
            <a:extLst>
              <a:ext uri="{FF2B5EF4-FFF2-40B4-BE49-F238E27FC236}">
                <a16:creationId xmlns:a16="http://schemas.microsoft.com/office/drawing/2014/main" id="{D4C11396-EE8C-7F52-7713-E04B9FF76A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1835150"/>
            <a:ext cx="5505449" cy="44638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13A750-39D1-3A85-15B5-857C0B1D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– Image Filtering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9674EF-CF4B-3A1C-7E7B-809FFD407380}"/>
              </a:ext>
            </a:extLst>
          </p:cNvPr>
          <p:cNvSpPr/>
          <p:nvPr/>
        </p:nvSpPr>
        <p:spPr>
          <a:xfrm>
            <a:off x="600074" y="4171951"/>
            <a:ext cx="5072234" cy="3905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50427CD-D3D3-28D6-C988-A614A31053F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1806575"/>
            <a:ext cx="5181600" cy="3067948"/>
          </a:xfrm>
        </p:spPr>
      </p:pic>
    </p:spTree>
    <p:extLst>
      <p:ext uri="{BB962C8B-B14F-4D97-AF65-F5344CB8AC3E}">
        <p14:creationId xmlns:p14="http://schemas.microsoft.com/office/powerpoint/2010/main" val="3184459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C757-CA6A-861E-C73A-F7EA77C7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– Image Filtering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35D137-4CB9-3D3F-951D-996816CF35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25661"/>
            <a:ext cx="5181600" cy="4132366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D42D6F-E791-5B0F-E819-B793A889DE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25661"/>
            <a:ext cx="5181600" cy="4132366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66A012-0D70-45A3-0161-2EE15D19F037}"/>
              </a:ext>
            </a:extLst>
          </p:cNvPr>
          <p:cNvSpPr txBox="1"/>
          <p:nvPr/>
        </p:nvSpPr>
        <p:spPr>
          <a:xfrm>
            <a:off x="838200" y="1646510"/>
            <a:ext cx="98698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0000"/>
                </a:solidFill>
              </a:rPr>
              <a:t>cv2.THRESH_BINARY_INV</a:t>
            </a:r>
          </a:p>
          <a:p>
            <a:r>
              <a:rPr lang="en-US" dirty="0"/>
              <a:t>Original image is converted to gray space color image, and thresholding with 130 as the threshold value</a:t>
            </a:r>
          </a:p>
          <a:p>
            <a:r>
              <a:rPr lang="en-US" dirty="0">
                <a:sym typeface="Wingdings" panose="05000000000000000000" pitchFamily="2" charset="2"/>
              </a:rPr>
              <a:t> Results: object with value higher than 130 is filtered to black color (0 value)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77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C757-CA6A-861E-C73A-F7EA77C7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– Image Filtering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35D137-4CB9-3D3F-951D-996816CF35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25661"/>
            <a:ext cx="5181600" cy="4132366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D42D6F-E791-5B0F-E819-B793A889DE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525661"/>
            <a:ext cx="5181600" cy="413236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5231A2-4A48-2150-AE0A-CEA89CB50333}"/>
              </a:ext>
            </a:extLst>
          </p:cNvPr>
          <p:cNvSpPr txBox="1"/>
          <p:nvPr/>
        </p:nvSpPr>
        <p:spPr>
          <a:xfrm>
            <a:off x="838200" y="1646510"/>
            <a:ext cx="9752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0000"/>
                </a:solidFill>
              </a:rPr>
              <a:t>cv2.THRESH_BINARY_INV</a:t>
            </a:r>
          </a:p>
          <a:p>
            <a:r>
              <a:rPr lang="en-US" dirty="0"/>
              <a:t>Original image is converted to gray space color image, and thresholding with 60 as the threshold value</a:t>
            </a:r>
          </a:p>
          <a:p>
            <a:r>
              <a:rPr lang="en-US" dirty="0">
                <a:sym typeface="Wingdings" panose="05000000000000000000" pitchFamily="2" charset="2"/>
              </a:rPr>
              <a:t> Results: </a:t>
            </a:r>
            <a:r>
              <a:rPr lang="en-US" dirty="0"/>
              <a:t>only darker object is filtered</a:t>
            </a:r>
          </a:p>
        </p:txBody>
      </p:sp>
    </p:spTree>
    <p:extLst>
      <p:ext uri="{BB962C8B-B14F-4D97-AF65-F5344CB8AC3E}">
        <p14:creationId xmlns:p14="http://schemas.microsoft.com/office/powerpoint/2010/main" val="256667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C757-CA6A-861E-C73A-F7EA77C7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– Image Filtering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A35D137-4CB9-3D3F-951D-996816CF35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25661"/>
            <a:ext cx="5181600" cy="4132366"/>
          </a:xfr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D42D6F-E791-5B0F-E819-B793A889DE1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2200" y="2525661"/>
            <a:ext cx="5181599" cy="413236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5231A2-4A48-2150-AE0A-CEA89CB50333}"/>
              </a:ext>
            </a:extLst>
          </p:cNvPr>
          <p:cNvSpPr txBox="1"/>
          <p:nvPr/>
        </p:nvSpPr>
        <p:spPr>
          <a:xfrm>
            <a:off x="838200" y="1646510"/>
            <a:ext cx="97528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</a:t>
            </a:r>
            <a:r>
              <a:rPr lang="en-US" dirty="0">
                <a:solidFill>
                  <a:srgbClr val="FF0000"/>
                </a:solidFill>
              </a:rPr>
              <a:t>cv2.THRESH_BINARY</a:t>
            </a:r>
          </a:p>
          <a:p>
            <a:r>
              <a:rPr lang="en-US" dirty="0"/>
              <a:t>Original image is converted to gray space color image, and thresholding with 60 as the threshold value</a:t>
            </a:r>
          </a:p>
          <a:p>
            <a:r>
              <a:rPr lang="en-US" dirty="0">
                <a:sym typeface="Wingdings" panose="05000000000000000000" pitchFamily="2" charset="2"/>
              </a:rPr>
              <a:t> Results: </a:t>
            </a:r>
            <a:r>
              <a:rPr lang="en-US" dirty="0"/>
              <a:t>only brighter object is filtered</a:t>
            </a:r>
          </a:p>
        </p:txBody>
      </p:sp>
    </p:spTree>
    <p:extLst>
      <p:ext uri="{BB962C8B-B14F-4D97-AF65-F5344CB8AC3E}">
        <p14:creationId xmlns:p14="http://schemas.microsoft.com/office/powerpoint/2010/main" val="400412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9E41-CF0B-43BE-E3A2-F9CA1675B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Contours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3A918-20B8-838F-E941-820C62A5C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2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7A56FE-97A4-EC9A-A46B-CFA2FE93C5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3242" r="83594" b="23610"/>
          <a:stretch/>
        </p:blipFill>
        <p:spPr>
          <a:xfrm>
            <a:off x="-1" y="-1"/>
            <a:ext cx="5078393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C87EC5-DD0D-E94C-9EE9-4F2D279B9DA7}"/>
              </a:ext>
            </a:extLst>
          </p:cNvPr>
          <p:cNvSpPr txBox="1"/>
          <p:nvPr/>
        </p:nvSpPr>
        <p:spPr>
          <a:xfrm>
            <a:off x="5467350" y="266700"/>
            <a:ext cx="6132979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cv2.imread('wkwk.png’)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open image “wkwk.png”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2E1BEF1-DB29-AD72-E32E-AB5532847958}"/>
              </a:ext>
            </a:extLst>
          </p:cNvPr>
          <p:cNvSpPr txBox="1"/>
          <p:nvPr/>
        </p:nvSpPr>
        <p:spPr>
          <a:xfrm>
            <a:off x="5454978" y="1287604"/>
            <a:ext cx="6132979" cy="28623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hsv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cv2.cvtColor(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, cv2.COLOR_BGR2HSV)</a:t>
            </a: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Convert image color space from BGR to HSV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endParaRPr lang="en-US" b="0" dirty="0">
              <a:effectLst/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64D9EE-EEB7-74B3-9535-FBC5CE21FEAD}"/>
              </a:ext>
            </a:extLst>
          </p:cNvPr>
          <p:cNvSpPr/>
          <p:nvPr/>
        </p:nvSpPr>
        <p:spPr>
          <a:xfrm>
            <a:off x="591671" y="932329"/>
            <a:ext cx="3827929" cy="428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EE7309-F019-A615-7239-00EB3194A9BE}"/>
              </a:ext>
            </a:extLst>
          </p:cNvPr>
          <p:cNvSpPr/>
          <p:nvPr/>
        </p:nvSpPr>
        <p:spPr>
          <a:xfrm>
            <a:off x="815788" y="3361765"/>
            <a:ext cx="3827929" cy="2005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3" descr="HSV color model. Segmentation and classification… | by Javier Abellán  Abenza | Neurosapiens | Medium">
            <a:extLst>
              <a:ext uri="{FF2B5EF4-FFF2-40B4-BE49-F238E27FC236}">
                <a16:creationId xmlns:a16="http://schemas.microsoft.com/office/drawing/2014/main" id="{7771140B-06C3-9F50-6153-35B2935F8A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44"/>
          <a:stretch/>
        </p:blipFill>
        <p:spPr bwMode="auto">
          <a:xfrm>
            <a:off x="5999753" y="2229091"/>
            <a:ext cx="1959590" cy="176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Content Placeholder 3" descr="HSV color model. Segmentation and classification… | by Javier Abellán  Abenza | Neurosapiens | Medium">
            <a:extLst>
              <a:ext uri="{FF2B5EF4-FFF2-40B4-BE49-F238E27FC236}">
                <a16:creationId xmlns:a16="http://schemas.microsoft.com/office/drawing/2014/main" id="{8455165B-6CA3-F2A2-1F4B-7DE5B18BB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04"/>
          <a:stretch/>
        </p:blipFill>
        <p:spPr bwMode="auto">
          <a:xfrm>
            <a:off x="8339175" y="2316739"/>
            <a:ext cx="2333556" cy="1761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5505DF-EBE7-23F9-E041-5DE1DE0685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3" t="22157" r="82206" b="22157"/>
          <a:stretch/>
        </p:blipFill>
        <p:spPr>
          <a:xfrm>
            <a:off x="6167646" y="4217962"/>
            <a:ext cx="1791697" cy="24463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A6290A-E598-A202-006F-0703C7AFD7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559" t="19804" r="69412" b="28170"/>
          <a:stretch/>
        </p:blipFill>
        <p:spPr>
          <a:xfrm>
            <a:off x="8693761" y="4188425"/>
            <a:ext cx="1888514" cy="250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26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D8ECFF-C281-609B-2860-38BA46133B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3242" r="83594" b="23610"/>
          <a:stretch/>
        </p:blipFill>
        <p:spPr>
          <a:xfrm>
            <a:off x="-1" y="-1"/>
            <a:ext cx="5078393" cy="68580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1DA6C1-6F66-93FD-F397-EEB64221EA39}"/>
              </a:ext>
            </a:extLst>
          </p:cNvPr>
          <p:cNvSpPr txBox="1"/>
          <p:nvPr/>
        </p:nvSpPr>
        <p:spPr>
          <a:xfrm>
            <a:off x="5372100" y="123825"/>
            <a:ext cx="6705600" cy="18466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LowerRegion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hL,sL,vL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],np.uint8)</a:t>
            </a:r>
          </a:p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upperRegion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np.array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hH,sH,vH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],np.uint8)</a:t>
            </a:r>
          </a:p>
          <a:p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dirty="0"/>
              <a:t>Filter HSV picture according to desire range for yellow </a:t>
            </a:r>
          </a:p>
          <a:p>
            <a:r>
              <a:rPr lang="en-US" sz="1600" dirty="0"/>
              <a:t>146 &lt; hue &lt;= 243</a:t>
            </a:r>
            <a:br>
              <a:rPr lang="en-US" sz="1600" dirty="0"/>
            </a:br>
            <a:r>
              <a:rPr lang="en-US" sz="1600" dirty="0"/>
              <a:t>176 &lt; saturation &lt;= 255</a:t>
            </a:r>
          </a:p>
          <a:p>
            <a:r>
              <a:rPr lang="en-US" sz="1600" dirty="0"/>
              <a:t>255 &lt; value &lt;= 255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BFE82-2966-D523-4208-693C125E5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97" t="25555" r="69375" b="21667"/>
          <a:stretch/>
        </p:blipFill>
        <p:spPr>
          <a:xfrm>
            <a:off x="9286106" y="3689959"/>
            <a:ext cx="2041359" cy="2674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B9295C-4209-1E41-F1A9-E2BCBC2D3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59" t="19804" r="69412" b="28170"/>
          <a:stretch/>
        </p:blipFill>
        <p:spPr>
          <a:xfrm>
            <a:off x="5750698" y="3689959"/>
            <a:ext cx="2016243" cy="26748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D5BEAD-25EC-71CB-FA4B-766941AA7A11}"/>
              </a:ext>
            </a:extLst>
          </p:cNvPr>
          <p:cNvSpPr txBox="1"/>
          <p:nvPr/>
        </p:nvSpPr>
        <p:spPr>
          <a:xfrm>
            <a:off x="5372100" y="6364843"/>
            <a:ext cx="619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HSV			             </a:t>
            </a:r>
            <a:r>
              <a:rPr lang="en-US" dirty="0" err="1"/>
              <a:t>Colour_Filter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1732D6-1300-C762-9917-656C1BBE69DF}"/>
              </a:ext>
            </a:extLst>
          </p:cNvPr>
          <p:cNvSpPr/>
          <p:nvPr/>
        </p:nvSpPr>
        <p:spPr>
          <a:xfrm>
            <a:off x="864535" y="3782147"/>
            <a:ext cx="3827929" cy="747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B0F585-1EA0-1CD5-09ED-3EFD6090D3FB}"/>
              </a:ext>
            </a:extLst>
          </p:cNvPr>
          <p:cNvSpPr/>
          <p:nvPr/>
        </p:nvSpPr>
        <p:spPr>
          <a:xfrm>
            <a:off x="541806" y="1453395"/>
            <a:ext cx="847724" cy="13615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70E53E-8AF4-DFCB-3782-6A07E406E933}"/>
              </a:ext>
            </a:extLst>
          </p:cNvPr>
          <p:cNvSpPr txBox="1"/>
          <p:nvPr/>
        </p:nvSpPr>
        <p:spPr>
          <a:xfrm>
            <a:off x="5372100" y="2063647"/>
            <a:ext cx="6705600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colour_filter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cv2.inRange(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hsv,LowerRegion,upperRegion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dirty="0"/>
          </a:p>
          <a:p>
            <a:r>
              <a:rPr lang="en-US" dirty="0"/>
              <a:t>The color which inside range, will be 1 (white) and not inside the range will be 0 (black) </a:t>
            </a:r>
          </a:p>
          <a:p>
            <a:r>
              <a:rPr lang="en-US" dirty="0"/>
              <a:t>different </a:t>
            </a:r>
            <a:r>
              <a:rPr lang="en-US" dirty="0" err="1"/>
              <a:t>colour</a:t>
            </a:r>
            <a:r>
              <a:rPr lang="en-US" dirty="0"/>
              <a:t>, different range hue, saturation and value</a:t>
            </a:r>
          </a:p>
        </p:txBody>
      </p:sp>
    </p:spTree>
    <p:extLst>
      <p:ext uri="{BB962C8B-B14F-4D97-AF65-F5344CB8AC3E}">
        <p14:creationId xmlns:p14="http://schemas.microsoft.com/office/powerpoint/2010/main" val="3061368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F8A0F1-1357-B546-536B-D31469D1A3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2" t="3242" r="83594" b="23610"/>
          <a:stretch/>
        </p:blipFill>
        <p:spPr>
          <a:xfrm>
            <a:off x="-1" y="-1"/>
            <a:ext cx="5078393" cy="68580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AA89EA-5479-E871-C230-11940938B5BE}"/>
              </a:ext>
            </a:extLst>
          </p:cNvPr>
          <p:cNvSpPr txBox="1"/>
          <p:nvPr/>
        </p:nvSpPr>
        <p:spPr>
          <a:xfrm>
            <a:off x="5342964" y="176190"/>
            <a:ext cx="6096000" cy="14465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cv2.findContours()</a:t>
            </a:r>
          </a:p>
          <a:p>
            <a:endParaRPr lang="fr-FR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Contours can be explained simply as a curve joining all the continuous points (along the boundary), having same color or intensity.</a:t>
            </a:r>
            <a:endParaRPr lang="fr-FR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6A791A-255B-F97F-BAA1-DB81F6B4B2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563" t="21389" r="57187" b="24167"/>
          <a:stretch/>
        </p:blipFill>
        <p:spPr>
          <a:xfrm>
            <a:off x="8705849" y="2885034"/>
            <a:ext cx="2447925" cy="33318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C9E2B9-3FEC-09FE-0B04-4FDC9F0362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23" t="22157" r="82206" b="22157"/>
          <a:stretch/>
        </p:blipFill>
        <p:spPr>
          <a:xfrm>
            <a:off x="5463427" y="2939586"/>
            <a:ext cx="2299223" cy="31393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757B6A-CE1F-4667-CFC8-CC20A06899A7}"/>
              </a:ext>
            </a:extLst>
          </p:cNvPr>
          <p:cNvSpPr txBox="1"/>
          <p:nvPr/>
        </p:nvSpPr>
        <p:spPr>
          <a:xfrm>
            <a:off x="5762625" y="6312478"/>
            <a:ext cx="550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	Real			contour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1F0DE4-A373-04B2-739D-6E943C2A386C}"/>
              </a:ext>
            </a:extLst>
          </p:cNvPr>
          <p:cNvSpPr/>
          <p:nvPr/>
        </p:nvSpPr>
        <p:spPr>
          <a:xfrm>
            <a:off x="882464" y="4509247"/>
            <a:ext cx="3827929" cy="7471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FE1C1A-A698-3FB9-3467-7CE7D97D119F}"/>
              </a:ext>
            </a:extLst>
          </p:cNvPr>
          <p:cNvSpPr txBox="1"/>
          <p:nvPr/>
        </p:nvSpPr>
        <p:spPr>
          <a:xfrm>
            <a:off x="5329633" y="1761444"/>
            <a:ext cx="6096000" cy="11387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cv2.drawContours(</a:t>
            </a:r>
            <a:r>
              <a:rPr lang="fr-FR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cnt</a:t>
            </a:r>
            <a:r>
              <a:rPr lang="fr-FR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, contours, -1, (0,255,0), 3)</a:t>
            </a:r>
          </a:p>
          <a:p>
            <a:endParaRPr lang="fr-FR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fr-FR" dirty="0" err="1">
                <a:latin typeface="Consolas" panose="020B0609020204030204" pitchFamily="49" charset="0"/>
              </a:rPr>
              <a:t>Draw</a:t>
            </a:r>
            <a:r>
              <a:rPr lang="fr-FR" dirty="0">
                <a:latin typeface="Consolas" panose="020B0609020204030204" pitchFamily="49" charset="0"/>
              </a:rPr>
              <a:t> line </a:t>
            </a:r>
            <a:r>
              <a:rPr lang="fr-FR" dirty="0" err="1">
                <a:latin typeface="Consolas" panose="020B0609020204030204" pitchFamily="49" charset="0"/>
              </a:rPr>
              <a:t>according</a:t>
            </a:r>
            <a:r>
              <a:rPr lang="fr-FR" dirty="0">
                <a:latin typeface="Consolas" panose="020B0609020204030204" pitchFamily="49" charset="0"/>
              </a:rPr>
              <a:t> to </a:t>
            </a:r>
            <a:r>
              <a:rPr lang="en-US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continuous points in the contours </a:t>
            </a:r>
            <a:endParaRPr lang="fr-FR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27824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AE9E41-CF0B-43BE-E3A2-F9CA1675BA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63A918-20B8-838F-E941-820C62A5CD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01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142590-7EA4-DB18-82A8-72FAB10035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899" b="16945"/>
          <a:stretch/>
        </p:blipFill>
        <p:spPr>
          <a:xfrm>
            <a:off x="0" y="-1"/>
            <a:ext cx="5537864" cy="6772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EC2CCE-C6A7-FFFB-7765-C6495CC4C65B}"/>
              </a:ext>
            </a:extLst>
          </p:cNvPr>
          <p:cNvSpPr txBox="1"/>
          <p:nvPr/>
        </p:nvSpPr>
        <p:spPr>
          <a:xfrm>
            <a:off x="5724525" y="266701"/>
            <a:ext cx="62865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Until line number 24 the algorithm is same, that is color filter with desire range for a Red object</a:t>
            </a:r>
          </a:p>
          <a:p>
            <a:endParaRPr lang="en-US" dirty="0"/>
          </a:p>
          <a:p>
            <a:r>
              <a:rPr lang="en-US" sz="1800" dirty="0"/>
              <a:t>0 &lt; hue &lt;= 234</a:t>
            </a:r>
            <a:br>
              <a:rPr lang="en-US" sz="1800" dirty="0"/>
            </a:br>
            <a:r>
              <a:rPr lang="en-US" sz="1800" dirty="0"/>
              <a:t>169 &lt; saturation &lt;= 255</a:t>
            </a:r>
          </a:p>
          <a:p>
            <a:r>
              <a:rPr lang="en-US" sz="1800" dirty="0"/>
              <a:t>188 &lt; value &lt;= 255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6D704A-0BDE-9514-E0A1-9BE7D652F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16" t="14722" r="65000" b="26667"/>
          <a:stretch/>
        </p:blipFill>
        <p:spPr>
          <a:xfrm>
            <a:off x="5827059" y="2214001"/>
            <a:ext cx="3838575" cy="20097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38790D-0F2D-00D4-9C9A-5349DFECB8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0" t="29082" r="57344" b="17962"/>
          <a:stretch/>
        </p:blipFill>
        <p:spPr>
          <a:xfrm>
            <a:off x="5827059" y="4504623"/>
            <a:ext cx="3649756" cy="18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825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5F0F-5217-3A00-D977-F32E3022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– Open Camera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1815C-3402-2696-E442-5CE8EB734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0600" y="1825625"/>
            <a:ext cx="6553200" cy="4351338"/>
          </a:xfrm>
        </p:spPr>
        <p:txBody>
          <a:bodyPr/>
          <a:lstStyle/>
          <a:p>
            <a:r>
              <a:rPr lang="en-US" dirty="0"/>
              <a:t>cv2.VideoCapture(): create a video capture object</a:t>
            </a:r>
          </a:p>
          <a:p>
            <a:pPr lvl="1"/>
            <a:r>
              <a:rPr lang="en-US" dirty="0"/>
              <a:t>cv2.VideoCapture(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</a:t>
            </a:r>
            <a:r>
              <a:rPr lang="en-US" dirty="0"/>
              <a:t> index): </a:t>
            </a:r>
          </a:p>
          <a:p>
            <a:pPr lvl="2"/>
            <a:r>
              <a:rPr lang="en-US" dirty="0"/>
              <a:t>Open a camera for a video capturing</a:t>
            </a:r>
          </a:p>
          <a:p>
            <a:pPr lvl="2"/>
            <a:r>
              <a:rPr lang="en-US" dirty="0"/>
              <a:t>cv2.VideoCapture(-1): open raspy camera</a:t>
            </a:r>
          </a:p>
          <a:p>
            <a:pPr lvl="2"/>
            <a:r>
              <a:rPr lang="en-US" dirty="0"/>
              <a:t>cv2.VideoCapture(0): open camera when you use desktop</a:t>
            </a:r>
          </a:p>
          <a:p>
            <a:pPr lvl="2"/>
            <a:r>
              <a:rPr lang="en-US" dirty="0"/>
              <a:t>cv2.VideoCapture(1): open camera that is connected via USB (second camera)</a:t>
            </a:r>
          </a:p>
          <a:p>
            <a:pPr lvl="1"/>
            <a:r>
              <a:rPr lang="en-US" dirty="0"/>
              <a:t>cv2.VideoCapture(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const string </a:t>
            </a:r>
            <a:r>
              <a:rPr lang="en-US" dirty="0"/>
              <a:t>&amp;filename):</a:t>
            </a:r>
          </a:p>
          <a:p>
            <a:pPr lvl="2"/>
            <a:r>
              <a:rPr lang="en-US" dirty="0"/>
              <a:t>Open a video file or image file sequences</a:t>
            </a:r>
          </a:p>
          <a:p>
            <a:pPr lvl="2"/>
            <a:r>
              <a:rPr lang="en-US" dirty="0"/>
              <a:t>cv2.VideoCapture(‘Resources/Cars.mp4’)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60B427-8A0F-8EC7-8AE0-9CA6730F2E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1476" y="1825625"/>
            <a:ext cx="3656797" cy="435133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DAAD3B2-2C82-966C-A065-3102B3F46DF8}"/>
              </a:ext>
            </a:extLst>
          </p:cNvPr>
          <p:cNvSpPr/>
          <p:nvPr/>
        </p:nvSpPr>
        <p:spPr>
          <a:xfrm>
            <a:off x="1323975" y="2524125"/>
            <a:ext cx="2743200" cy="2095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02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541AF-E8C7-BF87-315F-F2DB300C2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3" r="83750" b="13611"/>
          <a:stretch/>
        </p:blipFill>
        <p:spPr>
          <a:xfrm>
            <a:off x="0" y="441837"/>
            <a:ext cx="4059457" cy="53085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A488D5-BF67-42E6-834B-472FCDEDC009}"/>
              </a:ext>
            </a:extLst>
          </p:cNvPr>
          <p:cNvSpPr/>
          <p:nvPr/>
        </p:nvSpPr>
        <p:spPr>
          <a:xfrm>
            <a:off x="851804" y="1640540"/>
            <a:ext cx="3020950" cy="1301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39E89-C47E-42C4-9DAE-E833C4B59949}"/>
              </a:ext>
            </a:extLst>
          </p:cNvPr>
          <p:cNvSpPr txBox="1"/>
          <p:nvPr/>
        </p:nvSpPr>
        <p:spPr>
          <a:xfrm>
            <a:off x="4569074" y="477447"/>
            <a:ext cx="7126941" cy="550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cv2.morphologyEx()   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closing small holes inside the 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foreground objects</a:t>
            </a:r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cv2.erode()</a:t>
            </a:r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it erodes away the boundaries of 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foreground object (Always try to 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keep foreground in white)</a:t>
            </a:r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endParaRPr lang="en-US" sz="16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cv2.dilate(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red,kernal,iterations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=1)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It is just opposite of erosion. Here, 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a pixel element is '1' if at least </a:t>
            </a:r>
          </a:p>
          <a:p>
            <a:r>
              <a:rPr lang="en-US" sz="1600" b="0" i="0" dirty="0">
                <a:solidFill>
                  <a:srgbClr val="000000"/>
                </a:solidFill>
                <a:effectLst/>
                <a:latin typeface="Helvetica" panose="020B0604020202020204" pitchFamily="34" charset="0"/>
              </a:rPr>
              <a:t>one pixel under the kernel is ‘1’</a:t>
            </a:r>
          </a:p>
          <a:p>
            <a:endParaRPr lang="en-US" sz="1600" dirty="0">
              <a:solidFill>
                <a:srgbClr val="000000"/>
              </a:solidFill>
              <a:latin typeface="Helvetica" panose="020B0604020202020204" pitchFamily="34" charset="0"/>
            </a:endParaRPr>
          </a:p>
          <a:p>
            <a:endParaRPr lang="en-US" sz="1600" b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endParaRPr lang="en-US" sz="1600" dirty="0">
              <a:solidFill>
                <a:srgbClr val="000000"/>
              </a:solidFill>
              <a:latin typeface="Helvetica" panose="020B0604020202020204" pitchFamily="34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075C0EF-360B-087D-D7F9-C36C4AEFB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950" y="2468403"/>
            <a:ext cx="106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C8C34836-8ABD-0176-1C14-F96A86B4F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44" y="2468403"/>
            <a:ext cx="106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0CA6B31-BDB7-A302-AB49-002249273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44" y="4471870"/>
            <a:ext cx="106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9A23F77-0AFA-239C-6D56-BD39CC2FC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0950" y="4459359"/>
            <a:ext cx="10668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D26E443-EEB7-F0A2-74E0-1752EEA3D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2544" y="581025"/>
            <a:ext cx="21336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129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B541AF-E8C7-BF87-315F-F2DB300C27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3" r="83750" b="13611"/>
          <a:stretch/>
        </p:blipFill>
        <p:spPr>
          <a:xfrm>
            <a:off x="0" y="441837"/>
            <a:ext cx="4059457" cy="5308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64E63-FB2A-2DE6-85A6-34E5A7920B3C}"/>
              </a:ext>
            </a:extLst>
          </p:cNvPr>
          <p:cNvSpPr txBox="1"/>
          <p:nvPr/>
        </p:nvSpPr>
        <p:spPr>
          <a:xfrm>
            <a:off x="4738130" y="441837"/>
            <a:ext cx="702356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kernal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np.ones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((5,5),"uint8")</a:t>
            </a:r>
          </a:p>
          <a:p>
            <a:endParaRPr lang="en-US" sz="1600" dirty="0"/>
          </a:p>
          <a:p>
            <a:r>
              <a:rPr lang="en-US" sz="1600" dirty="0"/>
              <a:t>Setting kernel 5x5 pixel from color filter image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5DA107-6321-7456-D1C1-FDD775D79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360" t="20833" r="50634" b="26100"/>
          <a:stretch/>
        </p:blipFill>
        <p:spPr>
          <a:xfrm>
            <a:off x="8912785" y="3851158"/>
            <a:ext cx="2646143" cy="18799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5B95C1B-5935-FCE4-58ED-0F11ABF347AF}"/>
              </a:ext>
            </a:extLst>
          </p:cNvPr>
          <p:cNvSpPr txBox="1"/>
          <p:nvPr/>
        </p:nvSpPr>
        <p:spPr>
          <a:xfrm>
            <a:off x="5529356" y="5948510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Noise 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9321D0-61B8-07CF-4A0B-3F3260DB4DD2}"/>
              </a:ext>
            </a:extLst>
          </p:cNvPr>
          <p:cNvSpPr txBox="1"/>
          <p:nvPr/>
        </p:nvSpPr>
        <p:spPr>
          <a:xfrm>
            <a:off x="9565341" y="5954130"/>
            <a:ext cx="2061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Clear Image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5EEB34-BB3E-5DC0-F907-002A406D3B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20" t="29082" r="65576" b="17962"/>
          <a:stretch/>
        </p:blipFill>
        <p:spPr>
          <a:xfrm>
            <a:off x="5061636" y="3915265"/>
            <a:ext cx="2646143" cy="18158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8A488D5-BF67-42E6-834B-472FCDEDC009}"/>
              </a:ext>
            </a:extLst>
          </p:cNvPr>
          <p:cNvSpPr/>
          <p:nvPr/>
        </p:nvSpPr>
        <p:spPr>
          <a:xfrm>
            <a:off x="851804" y="1640540"/>
            <a:ext cx="3020950" cy="13013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039E89-C47E-42C4-9DAE-E833C4B59949}"/>
              </a:ext>
            </a:extLst>
          </p:cNvPr>
          <p:cNvSpPr txBox="1"/>
          <p:nvPr/>
        </p:nvSpPr>
        <p:spPr>
          <a:xfrm>
            <a:off x="4738130" y="1640540"/>
            <a:ext cx="7126941" cy="16619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 = cv2.morphologyEx(redObject,cv2.MORPH_OPEN,kernal)   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 = cv2.erode(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red,kernal,iterations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=1)</a:t>
            </a:r>
          </a:p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 = cv2.dilate(</a:t>
            </a:r>
            <a:r>
              <a:rPr lang="en-US" sz="16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red,kernal,iterations</a:t>
            </a:r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=1)</a:t>
            </a:r>
            <a:endParaRPr lang="en-US" sz="1600" b="0" i="0" dirty="0">
              <a:solidFill>
                <a:srgbClr val="000000"/>
              </a:solidFill>
              <a:effectLst/>
              <a:latin typeface="Helvetica" panose="020B0604020202020204" pitchFamily="34" charset="0"/>
            </a:endParaRPr>
          </a:p>
          <a:p>
            <a:endParaRPr lang="en-US" sz="1800" dirty="0">
              <a:solidFill>
                <a:schemeClr val="accent1"/>
              </a:solidFill>
              <a:latin typeface="Consolas" panose="020B0609020204030204" pitchFamily="49" charset="0"/>
            </a:endParaRPr>
          </a:p>
          <a:p>
            <a:r>
              <a:rPr lang="en-US" sz="1800" dirty="0"/>
              <a:t>Erase the noise below 5x5 pixel from color filter image, 5x5 is from kernel value</a:t>
            </a:r>
          </a:p>
        </p:txBody>
      </p:sp>
    </p:spTree>
    <p:extLst>
      <p:ext uri="{BB962C8B-B14F-4D97-AF65-F5344CB8AC3E}">
        <p14:creationId xmlns:p14="http://schemas.microsoft.com/office/powerpoint/2010/main" val="3035797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D13A1F-6272-9491-C950-344DEB16C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3" r="83750" b="13611"/>
          <a:stretch/>
        </p:blipFill>
        <p:spPr>
          <a:xfrm>
            <a:off x="0" y="196728"/>
            <a:ext cx="4943475" cy="64645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CD6395-C1CB-C8A7-E0C4-88932B52085B}"/>
              </a:ext>
            </a:extLst>
          </p:cNvPr>
          <p:cNvSpPr txBox="1"/>
          <p:nvPr/>
        </p:nvSpPr>
        <p:spPr>
          <a:xfrm>
            <a:off x="5316071" y="884126"/>
            <a:ext cx="6454588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M = cv2.moments(red)</a:t>
            </a:r>
          </a:p>
          <a:p>
            <a:endParaRPr lang="en-US" sz="1600" dirty="0"/>
          </a:p>
          <a:p>
            <a:r>
              <a:rPr lang="en-US" sz="1600" dirty="0"/>
              <a:t>Get the area (pixel group) from the object contour</a:t>
            </a:r>
            <a:endParaRPr lang="en-US" sz="16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44862-E0A3-5177-E481-8C5CD5D73BF2}"/>
              </a:ext>
            </a:extLst>
          </p:cNvPr>
          <p:cNvSpPr/>
          <p:nvPr/>
        </p:nvSpPr>
        <p:spPr>
          <a:xfrm>
            <a:off x="1048870" y="3191435"/>
            <a:ext cx="3827929" cy="118334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14CD19-1065-A95C-7A3B-B43B4AFFFDA6}"/>
              </a:ext>
            </a:extLst>
          </p:cNvPr>
          <p:cNvSpPr txBox="1"/>
          <p:nvPr/>
        </p:nvSpPr>
        <p:spPr>
          <a:xfrm>
            <a:off x="5316071" y="1814242"/>
            <a:ext cx="6454588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if M["m00"] == 0: </a:t>
            </a:r>
          </a:p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0	</a:t>
            </a:r>
          </a:p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else: </a:t>
            </a:r>
          </a:p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int(M["m10"] / M["m00"]) 	</a:t>
            </a:r>
            <a:r>
              <a:rPr lang="en-US" sz="1400" dirty="0"/>
              <a:t>get center position in X-</a:t>
            </a:r>
            <a:r>
              <a:rPr lang="en-US" sz="1400" dirty="0" err="1"/>
              <a:t>coordinat</a:t>
            </a:r>
            <a:r>
              <a:rPr lang="en-US" sz="1400" dirty="0"/>
              <a:t> </a:t>
            </a:r>
            <a:endParaRPr lang="en-US" sz="14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400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int(M["m01"] / M["m00"])	</a:t>
            </a:r>
            <a:r>
              <a:rPr lang="en-US" sz="1400" dirty="0"/>
              <a:t>get center position in Y-</a:t>
            </a:r>
            <a:r>
              <a:rPr lang="en-US" sz="1400" dirty="0" err="1"/>
              <a:t>coordinat</a:t>
            </a:r>
            <a:endParaRPr lang="en-US" sz="1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DB2A5B-002D-162F-6192-52F891C3D9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6" t="11974" r="65809" b="29739"/>
          <a:stretch/>
        </p:blipFill>
        <p:spPr>
          <a:xfrm>
            <a:off x="5316071" y="3876334"/>
            <a:ext cx="5221379" cy="2784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A5BB30B-A9AD-65CA-0330-B84A47597EE6}"/>
              </a:ext>
            </a:extLst>
          </p:cNvPr>
          <p:cNvSpPr txBox="1"/>
          <p:nvPr/>
        </p:nvSpPr>
        <p:spPr>
          <a:xfrm>
            <a:off x="5316071" y="3315574"/>
            <a:ext cx="645458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cv2.circle()	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Draw Circle and text in central position</a:t>
            </a:r>
            <a:endParaRPr lang="en-US" sz="1400" b="0" dirty="0">
              <a:solidFill>
                <a:schemeClr val="accent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cv2.putText()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00261D-CBFA-B2BB-FB38-EF608E35DF71}"/>
              </a:ext>
            </a:extLst>
          </p:cNvPr>
          <p:cNvSpPr txBox="1"/>
          <p:nvPr/>
        </p:nvSpPr>
        <p:spPr>
          <a:xfrm>
            <a:off x="5316071" y="1967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dirty="0">
                <a:effectLst/>
                <a:latin typeface="Consolas" panose="020B0609020204030204" pitchFamily="49" charset="0"/>
              </a:rPr>
              <a:t>This algorithm is for find Center position of filtered object in XY-Coordinate</a:t>
            </a:r>
          </a:p>
        </p:txBody>
      </p:sp>
    </p:spTree>
    <p:extLst>
      <p:ext uri="{BB962C8B-B14F-4D97-AF65-F5344CB8AC3E}">
        <p14:creationId xmlns:p14="http://schemas.microsoft.com/office/powerpoint/2010/main" val="3747541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5F0F-5217-3A00-D977-F32E3022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– Open Camera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1815C-3402-2696-E442-5CE8EB734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0600" y="1825625"/>
            <a:ext cx="6553200" cy="4351338"/>
          </a:xfrm>
        </p:spPr>
        <p:txBody>
          <a:bodyPr/>
          <a:lstStyle/>
          <a:p>
            <a:r>
              <a:rPr lang="en-US" dirty="0"/>
              <a:t>Set resolution</a:t>
            </a:r>
          </a:p>
          <a:p>
            <a:pPr lvl="1"/>
            <a:r>
              <a:rPr lang="en-US" dirty="0"/>
              <a:t>camera.set(3,640): Set width of the frames in the video stream as 640 </a:t>
            </a:r>
            <a:r>
              <a:rPr lang="en-US" dirty="0" err="1"/>
              <a:t>px</a:t>
            </a:r>
            <a:endParaRPr lang="en-US" dirty="0"/>
          </a:p>
          <a:p>
            <a:pPr lvl="1"/>
            <a:r>
              <a:rPr lang="en-US" dirty="0"/>
              <a:t>camera.set(4,480): Set height of the frames in the video stream as 480 </a:t>
            </a:r>
            <a:r>
              <a:rPr lang="en-US" dirty="0" err="1"/>
              <a:t>px</a:t>
            </a:r>
            <a:endParaRPr lang="en-US" dirty="0"/>
          </a:p>
          <a:p>
            <a:pPr lvl="1"/>
            <a:r>
              <a:rPr lang="en-US" dirty="0"/>
              <a:t>The parameter 3 and 4 is the enumeration taken from cv2.VideoCaptureProperties for set width and set height</a:t>
            </a:r>
          </a:p>
          <a:p>
            <a:pPr lvl="1"/>
            <a:r>
              <a:rPr lang="en-US" dirty="0"/>
              <a:t>Check the full enumeration in the footer</a:t>
            </a:r>
          </a:p>
          <a:p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60B427-8A0F-8EC7-8AE0-9CA6730F2E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1476" y="1825625"/>
            <a:ext cx="3656797" cy="435133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10D3F-A0E8-4695-6840-BAADEEB41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7448550" cy="365125"/>
          </a:xfrm>
        </p:spPr>
        <p:txBody>
          <a:bodyPr/>
          <a:lstStyle/>
          <a:p>
            <a:r>
              <a:rPr lang="en-US" dirty="0">
                <a:hlinkClick r:id="rId3"/>
              </a:rPr>
              <a:t>https://docs.opencv.org/3.4/d4/d15/group__videoio__flags__base.html#gaeb8dd9c89c10a5c63c139bf7c4f5704d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D61B3E-9622-FD54-2C86-0812AF4B87EF}"/>
              </a:ext>
            </a:extLst>
          </p:cNvPr>
          <p:cNvSpPr/>
          <p:nvPr/>
        </p:nvSpPr>
        <p:spPr>
          <a:xfrm>
            <a:off x="1343025" y="2752725"/>
            <a:ext cx="1638300" cy="4476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397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5F0F-5217-3A00-D977-F32E3022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– Video from Camera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1815C-3402-2696-E442-5CE8EB734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0600" y="1825625"/>
            <a:ext cx="65532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while(</a:t>
            </a:r>
            <a:r>
              <a:rPr lang="en-US" dirty="0" err="1"/>
              <a:t>camera.isOpened</a:t>
            </a:r>
            <a:r>
              <a:rPr lang="en-US" dirty="0"/>
              <a:t>()):</a:t>
            </a:r>
          </a:p>
          <a:p>
            <a:pPr lvl="1"/>
            <a:r>
              <a:rPr lang="en-US" dirty="0"/>
              <a:t>Looping the program. The camera is already in open from cv2.VideoCapture()</a:t>
            </a:r>
          </a:p>
          <a:p>
            <a:r>
              <a:rPr lang="en-US" dirty="0" err="1"/>
              <a:t>camera.read</a:t>
            </a:r>
            <a:r>
              <a:rPr lang="en-US" dirty="0"/>
              <a:t>():</a:t>
            </a:r>
          </a:p>
          <a:p>
            <a:pPr lvl="1"/>
            <a:r>
              <a:rPr lang="en-US" dirty="0"/>
              <a:t>reading the current frame from camera</a:t>
            </a:r>
          </a:p>
          <a:p>
            <a:pPr lvl="1"/>
            <a:r>
              <a:rPr lang="en-US" dirty="0"/>
              <a:t>this line is needed so the frames keep updating from the camera</a:t>
            </a:r>
          </a:p>
          <a:p>
            <a:r>
              <a:rPr lang="en-US" dirty="0"/>
              <a:t>cv2.flip(image,-1):</a:t>
            </a:r>
          </a:p>
          <a:p>
            <a:pPr lvl="1"/>
            <a:r>
              <a:rPr lang="en-US" dirty="0"/>
              <a:t>Flipping the image, 3 possible parameters</a:t>
            </a:r>
          </a:p>
          <a:p>
            <a:pPr lvl="2"/>
            <a:r>
              <a:rPr lang="en-US" dirty="0"/>
              <a:t>cv2.flip(image,0): vertical flipping</a:t>
            </a:r>
          </a:p>
          <a:p>
            <a:pPr lvl="2"/>
            <a:r>
              <a:rPr lang="en-US" dirty="0"/>
              <a:t>cv2.flip(image,1): horizontal flipping</a:t>
            </a:r>
          </a:p>
          <a:p>
            <a:pPr lvl="2"/>
            <a:r>
              <a:rPr lang="en-US" dirty="0"/>
              <a:t>cv2.flip(image,-1): flipping both axes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60B427-8A0F-8EC7-8AE0-9CA6730F2E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1476" y="1825625"/>
            <a:ext cx="3656797" cy="43513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F056EA-0CBB-E56A-2888-5540B90E76E3}"/>
              </a:ext>
            </a:extLst>
          </p:cNvPr>
          <p:cNvSpPr/>
          <p:nvPr/>
        </p:nvSpPr>
        <p:spPr>
          <a:xfrm>
            <a:off x="1304925" y="3429000"/>
            <a:ext cx="3333348" cy="9525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396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5F0F-5217-3A00-D977-F32E3022C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– Video from Camera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71815C-3402-2696-E442-5CE8EB734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0600" y="1825625"/>
            <a:ext cx="65532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cv2.imshow():</a:t>
            </a:r>
          </a:p>
          <a:p>
            <a:pPr lvl="1"/>
            <a:r>
              <a:rPr lang="en-US" dirty="0"/>
              <a:t>to show the obtained image to a new window</a:t>
            </a:r>
          </a:p>
          <a:p>
            <a:pPr lvl="1"/>
            <a:r>
              <a:rPr lang="en-US" dirty="0"/>
              <a:t>first parameter is the window name</a:t>
            </a:r>
          </a:p>
          <a:p>
            <a:pPr lvl="1"/>
            <a:r>
              <a:rPr lang="en-US" dirty="0"/>
              <a:t>second parameter is the image object that is going to be shown</a:t>
            </a:r>
          </a:p>
          <a:p>
            <a:r>
              <a:rPr lang="en-US" dirty="0"/>
              <a:t>cv2.waitkey():</a:t>
            </a:r>
          </a:p>
          <a:p>
            <a:pPr lvl="1"/>
            <a:r>
              <a:rPr lang="en-US" dirty="0"/>
              <a:t>display a window for given milliseconds or until any key is pressed</a:t>
            </a:r>
          </a:p>
          <a:p>
            <a:pPr lvl="2"/>
            <a:r>
              <a:rPr lang="en-US" dirty="0"/>
              <a:t>cv2.waitkey(1): wait for 1 milliseconds or any key pressed</a:t>
            </a:r>
          </a:p>
          <a:p>
            <a:pPr lvl="2"/>
            <a:r>
              <a:rPr lang="en-US" dirty="0"/>
              <a:t>cv2.waitkey(0): wait until key pressed</a:t>
            </a:r>
          </a:p>
          <a:p>
            <a:pPr lvl="3"/>
            <a:r>
              <a:rPr lang="en-US" dirty="0"/>
              <a:t>useful when to show image for several seconds and automatically close the window</a:t>
            </a:r>
          </a:p>
          <a:p>
            <a:pPr lvl="2"/>
            <a:r>
              <a:rPr lang="en-US" dirty="0"/>
              <a:t>if cv2.waitKey(1) == </a:t>
            </a:r>
            <a:r>
              <a:rPr lang="en-US" dirty="0" err="1"/>
              <a:t>ord</a:t>
            </a:r>
            <a:r>
              <a:rPr lang="en-US" dirty="0"/>
              <a:t>(‘q’)</a:t>
            </a:r>
          </a:p>
          <a:p>
            <a:pPr lvl="3"/>
            <a:r>
              <a:rPr lang="en-US" dirty="0"/>
              <a:t>become true if the key ‘q’ is pressed, and exit the loop</a:t>
            </a:r>
          </a:p>
          <a:p>
            <a:r>
              <a:rPr lang="en-US" dirty="0"/>
              <a:t>cv2.destroyAllWindows():</a:t>
            </a:r>
          </a:p>
          <a:p>
            <a:pPr lvl="1"/>
            <a:r>
              <a:rPr lang="en-US" dirty="0"/>
              <a:t>close any opened window after the exit the loop before the program is terminated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260B427-8A0F-8EC7-8AE0-9CA6730F2E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81476" y="1825625"/>
            <a:ext cx="3656797" cy="43513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31AA56A-7BAF-1B95-67E7-4CCABBC7B6B0}"/>
              </a:ext>
            </a:extLst>
          </p:cNvPr>
          <p:cNvSpPr/>
          <p:nvPr/>
        </p:nvSpPr>
        <p:spPr>
          <a:xfrm>
            <a:off x="1666875" y="4086225"/>
            <a:ext cx="2971398" cy="323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ED69C9-78DE-4E34-AF96-ECD8E33EA65F}"/>
              </a:ext>
            </a:extLst>
          </p:cNvPr>
          <p:cNvSpPr/>
          <p:nvPr/>
        </p:nvSpPr>
        <p:spPr>
          <a:xfrm>
            <a:off x="1666875" y="4545012"/>
            <a:ext cx="2971398" cy="3238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58C12B-CA8E-AFE3-A182-49A4914CF9C6}"/>
              </a:ext>
            </a:extLst>
          </p:cNvPr>
          <p:cNvSpPr/>
          <p:nvPr/>
        </p:nvSpPr>
        <p:spPr>
          <a:xfrm>
            <a:off x="1304925" y="5267325"/>
            <a:ext cx="2200275" cy="228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6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A750-39D1-3A85-15B5-857C0B1D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– Change color space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870FF-54BF-7419-E23D-A737E51543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7204" y="1825625"/>
            <a:ext cx="5024015" cy="503237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2321B-FEE6-EBD6-0C43-2EDA92EB5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4999" y="1806575"/>
            <a:ext cx="6086475" cy="4351338"/>
          </a:xfrm>
        </p:spPr>
        <p:txBody>
          <a:bodyPr/>
          <a:lstStyle/>
          <a:p>
            <a:r>
              <a:rPr lang="en-US" dirty="0"/>
              <a:t>Supposed we already have the image variable (</a:t>
            </a:r>
            <a:r>
              <a:rPr lang="en-US" dirty="0">
                <a:solidFill>
                  <a:srgbClr val="FF0000"/>
                </a:solidFill>
              </a:rPr>
              <a:t>image</a:t>
            </a:r>
            <a:r>
              <a:rPr lang="en-US" dirty="0"/>
              <a:t>)</a:t>
            </a:r>
          </a:p>
          <a:p>
            <a:r>
              <a:rPr lang="en-US" dirty="0"/>
              <a:t>cv2.cvtColor(</a:t>
            </a:r>
            <a:r>
              <a:rPr lang="en-US" dirty="0" err="1"/>
              <a:t>src,code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NOTES: there are more parameter besides </a:t>
            </a:r>
            <a:r>
              <a:rPr lang="en-US" dirty="0" err="1"/>
              <a:t>src</a:t>
            </a:r>
            <a:r>
              <a:rPr lang="en-US" dirty="0"/>
              <a:t> and code, we only use fundamental</a:t>
            </a:r>
          </a:p>
          <a:p>
            <a:pPr lvl="1"/>
            <a:r>
              <a:rPr lang="en-US" dirty="0"/>
              <a:t>This function is to convert an image from a color space to another color space</a:t>
            </a:r>
          </a:p>
          <a:p>
            <a:pPr lvl="1"/>
            <a:r>
              <a:rPr lang="en-US" dirty="0" err="1"/>
              <a:t>src</a:t>
            </a:r>
            <a:r>
              <a:rPr lang="en-US" dirty="0"/>
              <a:t>: the image whose color space is to be changed (</a:t>
            </a:r>
            <a:r>
              <a:rPr lang="en-US" dirty="0">
                <a:solidFill>
                  <a:srgbClr val="FF0000"/>
                </a:solidFill>
              </a:rPr>
              <a:t>image</a:t>
            </a:r>
            <a:r>
              <a:rPr lang="en-US" dirty="0"/>
              <a:t> in the left code)</a:t>
            </a:r>
          </a:p>
          <a:p>
            <a:pPr lvl="1"/>
            <a:r>
              <a:rPr lang="en-US" dirty="0"/>
              <a:t>code: the color space code that we want for our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A9B0638-D5FD-372E-DB1F-CDA753D885D2}"/>
              </a:ext>
            </a:extLst>
          </p:cNvPr>
          <p:cNvSpPr/>
          <p:nvPr/>
        </p:nvSpPr>
        <p:spPr>
          <a:xfrm>
            <a:off x="990600" y="4151312"/>
            <a:ext cx="2895600" cy="1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ED4239-992E-27E4-5533-DE5A379C855B}"/>
              </a:ext>
            </a:extLst>
          </p:cNvPr>
          <p:cNvSpPr/>
          <p:nvPr/>
        </p:nvSpPr>
        <p:spPr>
          <a:xfrm>
            <a:off x="990599" y="4589462"/>
            <a:ext cx="4290619" cy="1920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985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A750-39D1-3A85-15B5-857C0B1D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– Change color space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639E6BE-D172-A502-6DA7-BC8CA93ADF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35111"/>
            <a:ext cx="5181600" cy="4132366"/>
          </a:xfrm>
        </p:spPr>
      </p:pic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7F6F1A33-71EC-7225-E924-A400716FB7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35111"/>
            <a:ext cx="5181600" cy="4132366"/>
          </a:xfrm>
        </p:spPr>
      </p:pic>
    </p:spTree>
    <p:extLst>
      <p:ext uri="{BB962C8B-B14F-4D97-AF65-F5344CB8AC3E}">
        <p14:creationId xmlns:p14="http://schemas.microsoft.com/office/powerpoint/2010/main" val="2542893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A750-39D1-3A85-15B5-857C0B1D4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829425" cy="1325563"/>
          </a:xfrm>
        </p:spPr>
        <p:txBody>
          <a:bodyPr/>
          <a:lstStyle/>
          <a:p>
            <a:r>
              <a:rPr lang="en-US" dirty="0"/>
              <a:t>Basic Functions – Change color 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2321B-FEE6-EBD6-0C43-2EDA92EB5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0526" y="1978025"/>
            <a:ext cx="6086475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Keep in mind that for colored images, OpenCV use BGR instead of RGB</a:t>
            </a:r>
          </a:p>
          <a:p>
            <a:r>
              <a:rPr lang="en-US" dirty="0"/>
              <a:t>colored images dimension</a:t>
            </a:r>
          </a:p>
          <a:p>
            <a:pPr lvl="1"/>
            <a:r>
              <a:rPr lang="en-US" dirty="0"/>
              <a:t>(height,width,3)</a:t>
            </a:r>
            <a:r>
              <a:rPr lang="en-US" dirty="0">
                <a:sym typeface="Wingdings" panose="05000000000000000000" pitchFamily="2" charset="2"/>
              </a:rPr>
              <a:t>3 dimensions color</a:t>
            </a:r>
            <a:endParaRPr lang="en-US" dirty="0"/>
          </a:p>
          <a:p>
            <a:r>
              <a:rPr lang="en-US" dirty="0"/>
              <a:t>gray images dimension</a:t>
            </a:r>
          </a:p>
          <a:p>
            <a:pPr lvl="1"/>
            <a:r>
              <a:rPr lang="en-US" dirty="0"/>
              <a:t>(</a:t>
            </a:r>
            <a:r>
              <a:rPr lang="en-US" dirty="0" err="1"/>
              <a:t>height,width</a:t>
            </a:r>
            <a:r>
              <a:rPr lang="en-US" dirty="0"/>
              <a:t>)</a:t>
            </a:r>
            <a:r>
              <a:rPr lang="en-US" dirty="0">
                <a:sym typeface="Wingdings" panose="05000000000000000000" pitchFamily="2" charset="2"/>
              </a:rPr>
              <a:t>1 dimension color</a:t>
            </a:r>
            <a:endParaRPr lang="en-US" dirty="0"/>
          </a:p>
          <a:p>
            <a:r>
              <a:rPr lang="en-US" dirty="0"/>
              <a:t>color space code:</a:t>
            </a:r>
          </a:p>
          <a:p>
            <a:pPr lvl="1"/>
            <a:r>
              <a:rPr lang="en-US" dirty="0"/>
              <a:t>cv2.COLOR_BGR2GRAY: change BGR to gray</a:t>
            </a:r>
          </a:p>
          <a:p>
            <a:pPr lvl="1"/>
            <a:r>
              <a:rPr lang="en-US" dirty="0"/>
              <a:t>cv2.COLOR_BGR2HSV: change BGR to HSV (hue saturation value) color space </a:t>
            </a:r>
            <a:r>
              <a:rPr lang="en-US" dirty="0">
                <a:sym typeface="Wingdings" panose="05000000000000000000" pitchFamily="2" charset="2"/>
              </a:rPr>
              <a:t> easier for image processing</a:t>
            </a:r>
            <a:endParaRPr lang="en-US" dirty="0"/>
          </a:p>
          <a:p>
            <a:pPr lvl="1"/>
            <a:r>
              <a:rPr lang="en-US" dirty="0"/>
              <a:t>cv2.COLOR_BGR2YUV: change BGR to YUV (Y: luma/brightness, U and V provide color information) </a:t>
            </a:r>
            <a:r>
              <a:rPr lang="en-US" dirty="0">
                <a:sym typeface="Wingdings" panose="05000000000000000000" pitchFamily="2" charset="2"/>
              </a:rPr>
              <a:t> easier for machine learning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2C7127-DA3A-888E-D479-52C4EE3D19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1435" y="300038"/>
            <a:ext cx="4058990" cy="3237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E6C5B6-A056-4C48-8F53-A9749C2F2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435" y="3560765"/>
            <a:ext cx="4058990" cy="323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640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3A750-39D1-3A85-15B5-857C0B1D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Functions – Image Filtering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35870FF-54BF-7419-E23D-A737E51543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450" y="1835150"/>
            <a:ext cx="5505449" cy="446387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82321B-FEE6-EBD6-0C43-2EDA92EB58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14999" y="1806575"/>
            <a:ext cx="6086475" cy="4351338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To filter the color, it is a best practice to apply Gaussian blur to reduce the level of noise in the image</a:t>
            </a:r>
          </a:p>
          <a:p>
            <a:r>
              <a:rPr lang="en-US" dirty="0"/>
              <a:t>cv2.GaussianBlur():</a:t>
            </a:r>
          </a:p>
          <a:p>
            <a:pPr lvl="1"/>
            <a:r>
              <a:rPr lang="en-US" dirty="0"/>
              <a:t>One method to apply filter</a:t>
            </a:r>
          </a:p>
          <a:p>
            <a:pPr lvl="1"/>
            <a:r>
              <a:rPr lang="en-US" dirty="0"/>
              <a:t>first parameter: image that we want to apply filter</a:t>
            </a:r>
          </a:p>
          <a:p>
            <a:pPr lvl="1"/>
            <a:r>
              <a:rPr lang="en-US" dirty="0"/>
              <a:t>second parameter: the size of kernel</a:t>
            </a:r>
          </a:p>
          <a:p>
            <a:pPr lvl="1"/>
            <a:r>
              <a:rPr lang="en-US" dirty="0"/>
              <a:t>third parameter: Gaussian standard deviation value in X direction</a:t>
            </a:r>
          </a:p>
          <a:p>
            <a:r>
              <a:rPr lang="en-US" dirty="0"/>
              <a:t>cv2.threshold():</a:t>
            </a:r>
          </a:p>
          <a:p>
            <a:pPr lvl="1"/>
            <a:r>
              <a:rPr lang="en-US" dirty="0"/>
              <a:t>If the value is smaller than the threshold, it is set to 0, otherwise it is set to a maximum value.</a:t>
            </a:r>
          </a:p>
          <a:p>
            <a:pPr lvl="1"/>
            <a:r>
              <a:rPr lang="en-US" dirty="0"/>
              <a:t>The color value spans between 0 until 255 (0 means darkest color, 255 means brightest color)</a:t>
            </a:r>
          </a:p>
          <a:p>
            <a:pPr lvl="1"/>
            <a:r>
              <a:rPr lang="en-US" dirty="0"/>
              <a:t>first parameter: image variable that we want to thresholding</a:t>
            </a:r>
          </a:p>
          <a:p>
            <a:pPr lvl="1"/>
            <a:r>
              <a:rPr lang="en-US" dirty="0"/>
              <a:t>second parameter: threshold value</a:t>
            </a:r>
          </a:p>
          <a:p>
            <a:pPr lvl="1"/>
            <a:r>
              <a:rPr lang="en-US" dirty="0"/>
              <a:t>third parameter: maximum value (set to 255 for the maximum value for color)</a:t>
            </a:r>
          </a:p>
          <a:p>
            <a:pPr lvl="1"/>
            <a:r>
              <a:rPr lang="en-US" dirty="0"/>
              <a:t>fourth parameter: thresholding type</a:t>
            </a:r>
          </a:p>
          <a:p>
            <a:pPr lvl="2"/>
            <a:r>
              <a:rPr lang="en-US" dirty="0"/>
              <a:t>The most useful one is cv2.THRESH_BINARY and cv2.THRESH_BINARY_INV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9674EF-CF4B-3A1C-7E7B-809FFD407380}"/>
              </a:ext>
            </a:extLst>
          </p:cNvPr>
          <p:cNvSpPr/>
          <p:nvPr/>
        </p:nvSpPr>
        <p:spPr>
          <a:xfrm>
            <a:off x="600074" y="4171951"/>
            <a:ext cx="5072234" cy="3905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79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</TotalTime>
  <Words>1424</Words>
  <Application>Microsoft Office PowerPoint</Application>
  <PresentationFormat>Widescreen</PresentationFormat>
  <Paragraphs>168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Helvetica</vt:lpstr>
      <vt:lpstr>Office Theme</vt:lpstr>
      <vt:lpstr>OpenCV Basics Functions</vt:lpstr>
      <vt:lpstr>Basic Functions – Open Camera</vt:lpstr>
      <vt:lpstr>Basic Functions – Open Camera</vt:lpstr>
      <vt:lpstr>Basic Functions – Video from Camera</vt:lpstr>
      <vt:lpstr>Basic Functions – Video from Camera</vt:lpstr>
      <vt:lpstr>Basic Functions – Change color space</vt:lpstr>
      <vt:lpstr>Basic Functions – Change color space</vt:lpstr>
      <vt:lpstr>Basic Functions – Change color space</vt:lpstr>
      <vt:lpstr>Basic Functions – Image Filtering</vt:lpstr>
      <vt:lpstr>Basic Functions – Image Filtering</vt:lpstr>
      <vt:lpstr>Basic Functions – Image Filtering</vt:lpstr>
      <vt:lpstr>Basic Functions – Image Filtering</vt:lpstr>
      <vt:lpstr>Basic Functions – Image Filtering</vt:lpstr>
      <vt:lpstr>Contours</vt:lpstr>
      <vt:lpstr>PowerPoint Presentation</vt:lpstr>
      <vt:lpstr>PowerPoint Presentation</vt:lpstr>
      <vt:lpstr>PowerPoint Presentation</vt:lpstr>
      <vt:lpstr>Moment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 Basics Functions</dc:title>
  <dc:creator>Abdul Aris Umar</dc:creator>
  <cp:lastModifiedBy>Abdul Aris Umar</cp:lastModifiedBy>
  <cp:revision>7</cp:revision>
  <dcterms:created xsi:type="dcterms:W3CDTF">2022-10-20T08:33:58Z</dcterms:created>
  <dcterms:modified xsi:type="dcterms:W3CDTF">2022-10-21T07:48:09Z</dcterms:modified>
</cp:coreProperties>
</file>